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4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D14A-9606-4F6B-A65B-B83FEE10765B}" type="datetimeFigureOut">
              <a:rPr lang="hu-HU" smtClean="0"/>
              <a:t>2020. 10. 21.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92878A17-3466-41E2-A00E-FF927E7C4B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3244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D14A-9606-4F6B-A65B-B83FEE10765B}" type="datetimeFigureOut">
              <a:rPr lang="hu-HU" smtClean="0"/>
              <a:t>2020. 10. 21.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78A17-3466-41E2-A00E-FF927E7C4B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816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D14A-9606-4F6B-A65B-B83FEE10765B}" type="datetimeFigureOut">
              <a:rPr lang="hu-HU" smtClean="0"/>
              <a:t>2020. 10. 21.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78A17-3466-41E2-A00E-FF927E7C4B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8083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D14A-9606-4F6B-A65B-B83FEE10765B}" type="datetimeFigureOut">
              <a:rPr lang="hu-HU" smtClean="0"/>
              <a:t>2020. 10. 21.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78A17-3466-41E2-A00E-FF927E7C4B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8654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B601D14A-9606-4F6B-A65B-B83FEE10765B}" type="datetimeFigureOut">
              <a:rPr lang="hu-HU" smtClean="0"/>
              <a:t>2020. 10. 21.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hu-H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92878A17-3466-41E2-A00E-FF927E7C4B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7978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D14A-9606-4F6B-A65B-B83FEE10765B}" type="datetimeFigureOut">
              <a:rPr lang="hu-HU" smtClean="0"/>
              <a:t>2020. 10. 21.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78A17-3466-41E2-A00E-FF927E7C4B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2157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D14A-9606-4F6B-A65B-B83FEE10765B}" type="datetimeFigureOut">
              <a:rPr lang="hu-HU" smtClean="0"/>
              <a:t>2020. 10. 21.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78A17-3466-41E2-A00E-FF927E7C4B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872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D14A-9606-4F6B-A65B-B83FEE10765B}" type="datetimeFigureOut">
              <a:rPr lang="hu-HU" smtClean="0"/>
              <a:t>2020. 10. 21.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78A17-3466-41E2-A00E-FF927E7C4B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8810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D14A-9606-4F6B-A65B-B83FEE10765B}" type="datetimeFigureOut">
              <a:rPr lang="hu-HU" smtClean="0"/>
              <a:t>2020. 10. 21.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78A17-3466-41E2-A00E-FF927E7C4B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97615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D14A-9606-4F6B-A65B-B83FEE10765B}" type="datetimeFigureOut">
              <a:rPr lang="hu-HU" smtClean="0"/>
              <a:t>2020. 10. 21.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78A17-3466-41E2-A00E-FF927E7C4B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15102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D14A-9606-4F6B-A65B-B83FEE10765B}" type="datetimeFigureOut">
              <a:rPr lang="hu-HU" smtClean="0"/>
              <a:t>2020. 10. 21.</a:t>
            </a:fld>
            <a:endParaRPr lang="hu-H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78A17-3466-41E2-A00E-FF927E7C4B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28479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B601D14A-9606-4F6B-A65B-B83FEE10765B}" type="datetimeFigureOut">
              <a:rPr lang="hu-HU" smtClean="0"/>
              <a:t>2020. 10. 21.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92878A17-3466-41E2-A00E-FF927E7C4BD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4957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069848" y="1778448"/>
            <a:ext cx="9144000" cy="2387600"/>
          </a:xfrm>
        </p:spPr>
        <p:txBody>
          <a:bodyPr/>
          <a:lstStyle/>
          <a:p>
            <a:r>
              <a:rPr lang="hu-HU" sz="7000" dirty="0" err="1" smtClean="0">
                <a:latin typeface="Comic Sans MS" panose="030F0702030302020204" pitchFamily="66" charset="0"/>
              </a:rPr>
              <a:t>Reg</a:t>
            </a:r>
            <a:r>
              <a:rPr lang="hu-HU" sz="7000" dirty="0" smtClean="0">
                <a:latin typeface="Comic Sans MS" panose="030F0702030302020204" pitchFamily="66" charset="0"/>
              </a:rPr>
              <a:t> Bolton:</a:t>
            </a:r>
            <a:br>
              <a:rPr lang="hu-HU" sz="7000" dirty="0" smtClean="0">
                <a:latin typeface="Comic Sans MS" panose="030F0702030302020204" pitchFamily="66" charset="0"/>
              </a:rPr>
            </a:br>
            <a:r>
              <a:rPr lang="hu-HU" sz="7000" dirty="0" smtClean="0">
                <a:latin typeface="Comic Sans MS" panose="030F0702030302020204" pitchFamily="66" charset="0"/>
              </a:rPr>
              <a:t>Miért működik a cirkusz?</a:t>
            </a:r>
            <a:endParaRPr lang="hu-HU" sz="7000" dirty="0">
              <a:latin typeface="Comic Sans MS" panose="030F0702030302020204" pitchFamily="66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4669" y="3410895"/>
            <a:ext cx="4698907" cy="3026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24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Comic Sans MS" panose="030F0702030302020204" pitchFamily="66" charset="0"/>
              </a:rPr>
              <a:t>munka</a:t>
            </a:r>
            <a:endParaRPr lang="hu-HU" dirty="0">
              <a:latin typeface="Comic Sans MS" panose="030F0702030302020204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 smtClean="0">
                <a:latin typeface="Comic Sans MS" panose="030F0702030302020204" pitchFamily="66" charset="0"/>
              </a:rPr>
              <a:t>Kitartás, kemény munka, folyamatban gondolkozás</a:t>
            </a:r>
          </a:p>
          <a:p>
            <a:pPr lvl="0"/>
            <a:r>
              <a:rPr lang="hu-HU" dirty="0" smtClean="0">
                <a:latin typeface="Comic Sans MS" panose="030F0702030302020204" pitchFamily="66" charset="0"/>
              </a:rPr>
              <a:t>Nyugaton nem </a:t>
            </a:r>
            <a:r>
              <a:rPr lang="hu-HU" dirty="0">
                <a:latin typeface="Comic Sans MS" panose="030F0702030302020204" pitchFamily="66" charset="0"/>
              </a:rPr>
              <a:t>latjak a gyerekek a szüleiket dolgozni, ezért a munka etikát, a </a:t>
            </a:r>
            <a:r>
              <a:rPr lang="hu-HU" dirty="0" smtClean="0">
                <a:latin typeface="Comic Sans MS" panose="030F0702030302020204" pitchFamily="66" charset="0"/>
              </a:rPr>
              <a:t>kitartó munkát </a:t>
            </a:r>
            <a:r>
              <a:rPr lang="hu-HU" dirty="0">
                <a:latin typeface="Comic Sans MS" panose="030F0702030302020204" pitchFamily="66" charset="0"/>
              </a:rPr>
              <a:t>sem ismerik</a:t>
            </a:r>
            <a:r>
              <a:rPr lang="hu-HU" dirty="0" smtClean="0">
                <a:latin typeface="Comic Sans MS" panose="030F0702030302020204" pitchFamily="66" charset="0"/>
              </a:rPr>
              <a:t>.</a:t>
            </a:r>
          </a:p>
          <a:p>
            <a:pPr lvl="0"/>
            <a:r>
              <a:rPr lang="hu-HU" dirty="0">
                <a:latin typeface="Comic Sans MS" panose="030F0702030302020204" pitchFamily="66" charset="0"/>
              </a:rPr>
              <a:t>A</a:t>
            </a:r>
            <a:r>
              <a:rPr lang="hu-HU" dirty="0" smtClean="0">
                <a:latin typeface="Comic Sans MS" panose="030F0702030302020204" pitchFamily="66" charset="0"/>
              </a:rPr>
              <a:t> </a:t>
            </a:r>
            <a:r>
              <a:rPr lang="hu-HU" dirty="0">
                <a:latin typeface="Comic Sans MS" panose="030F0702030302020204" pitchFamily="66" charset="0"/>
              </a:rPr>
              <a:t>kitartó fizikai munka jóérzését sem látják, nem </a:t>
            </a:r>
            <a:r>
              <a:rPr lang="hu-HU" dirty="0" smtClean="0">
                <a:latin typeface="Comic Sans MS" panose="030F0702030302020204" pitchFamily="66" charset="0"/>
              </a:rPr>
              <a:t>ismerik a végigdolgozott nap jóleső estéit.</a:t>
            </a:r>
          </a:p>
          <a:p>
            <a:pPr lvl="0"/>
            <a:r>
              <a:rPr lang="hu-HU" dirty="0">
                <a:latin typeface="Comic Sans MS" panose="030F0702030302020204" pitchFamily="66" charset="0"/>
              </a:rPr>
              <a:t>A</a:t>
            </a:r>
            <a:r>
              <a:rPr lang="hu-HU" dirty="0" smtClean="0">
                <a:latin typeface="Comic Sans MS" panose="030F0702030302020204" pitchFamily="66" charset="0"/>
              </a:rPr>
              <a:t> </a:t>
            </a:r>
            <a:r>
              <a:rPr lang="hu-HU" dirty="0">
                <a:latin typeface="Comic Sans MS" panose="030F0702030302020204" pitchFamily="66" charset="0"/>
              </a:rPr>
              <a:t>fiatalok </a:t>
            </a:r>
            <a:r>
              <a:rPr lang="hu-HU" dirty="0" smtClean="0">
                <a:latin typeface="Comic Sans MS" panose="030F0702030302020204" pitchFamily="66" charset="0"/>
              </a:rPr>
              <a:t>a cirkuszban hamar </a:t>
            </a:r>
            <a:r>
              <a:rPr lang="hu-HU" dirty="0">
                <a:latin typeface="Comic Sans MS" panose="030F0702030302020204" pitchFamily="66" charset="0"/>
              </a:rPr>
              <a:t>rájönnek, hogy ez nem lesz könnyű. </a:t>
            </a:r>
            <a:r>
              <a:rPr lang="hu-HU" dirty="0" smtClean="0">
                <a:latin typeface="Comic Sans MS" panose="030F0702030302020204" pitchFamily="66" charset="0"/>
              </a:rPr>
              <a:t>A </a:t>
            </a:r>
            <a:r>
              <a:rPr lang="hu-HU" dirty="0">
                <a:latin typeface="Comic Sans MS" panose="030F0702030302020204" pitchFamily="66" charset="0"/>
              </a:rPr>
              <a:t>cirkusz </a:t>
            </a:r>
            <a:r>
              <a:rPr lang="hu-HU" dirty="0" smtClean="0">
                <a:latin typeface="Comic Sans MS" panose="030F0702030302020204" pitchFamily="66" charset="0"/>
              </a:rPr>
              <a:t>nehéz is, fáj</a:t>
            </a:r>
            <a:r>
              <a:rPr lang="hu-HU" dirty="0">
                <a:latin typeface="Comic Sans MS" panose="030F0702030302020204" pitchFamily="66" charset="0"/>
              </a:rPr>
              <a:t> </a:t>
            </a:r>
            <a:r>
              <a:rPr lang="hu-HU" dirty="0" smtClean="0">
                <a:latin typeface="Comic Sans MS" panose="030F0702030302020204" pitchFamily="66" charset="0"/>
              </a:rPr>
              <a:t>is, de </a:t>
            </a:r>
            <a:r>
              <a:rPr lang="hu-HU" dirty="0">
                <a:latin typeface="Comic Sans MS" panose="030F0702030302020204" pitchFamily="66" charset="0"/>
              </a:rPr>
              <a:t>van </a:t>
            </a:r>
            <a:r>
              <a:rPr lang="hu-HU" dirty="0" smtClean="0">
                <a:latin typeface="Comic Sans MS" panose="030F0702030302020204" pitchFamily="66" charset="0"/>
              </a:rPr>
              <a:t>az, </a:t>
            </a:r>
            <a:r>
              <a:rPr lang="hu-HU" dirty="0">
                <a:latin typeface="Comic Sans MS" panose="030F0702030302020204" pitchFamily="66" charset="0"/>
              </a:rPr>
              <a:t>amikor rákattansz valamire, és le se teszed. </a:t>
            </a:r>
            <a:r>
              <a:rPr lang="hu-HU" dirty="0" smtClean="0">
                <a:latin typeface="Comic Sans MS" panose="030F0702030302020204" pitchFamily="66" charset="0"/>
              </a:rPr>
              <a:t>Ez </a:t>
            </a:r>
            <a:r>
              <a:rPr lang="hu-HU" dirty="0">
                <a:latin typeface="Comic Sans MS" panose="030F0702030302020204" pitchFamily="66" charset="0"/>
              </a:rPr>
              <a:t>a kitartás.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9470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latin typeface="Comic Sans MS" panose="030F0702030302020204" pitchFamily="66" charset="0"/>
              </a:rPr>
              <a:t>2004. PHD diplomamunka Angol szakon az ausztráliai </a:t>
            </a:r>
            <a:r>
              <a:rPr lang="hu-HU" dirty="0" err="1" smtClean="0">
                <a:latin typeface="Comic Sans MS" panose="030F0702030302020204" pitchFamily="66" charset="0"/>
              </a:rPr>
              <a:t>Murdoch</a:t>
            </a:r>
            <a:r>
              <a:rPr lang="hu-HU" dirty="0" smtClean="0">
                <a:latin typeface="Comic Sans MS" panose="030F0702030302020204" pitchFamily="66" charset="0"/>
              </a:rPr>
              <a:t> Egyetemen</a:t>
            </a:r>
          </a:p>
          <a:p>
            <a:r>
              <a:rPr lang="hu-HU" dirty="0" smtClean="0">
                <a:latin typeface="Comic Sans MS" panose="030F0702030302020204" pitchFamily="66" charset="0"/>
              </a:rPr>
              <a:t>Inkább véleményesszé, mint tudományos igényű munka.</a:t>
            </a:r>
          </a:p>
          <a:p>
            <a:r>
              <a:rPr lang="hu-HU" dirty="0" smtClean="0">
                <a:latin typeface="Comic Sans MS" panose="030F0702030302020204" pitchFamily="66" charset="0"/>
              </a:rPr>
              <a:t>Igazolása maga a hatása.</a:t>
            </a:r>
          </a:p>
          <a:p>
            <a:r>
              <a:rPr lang="hu-HU" dirty="0" smtClean="0">
                <a:latin typeface="Comic Sans MS" panose="030F0702030302020204" pitchFamily="66" charset="0"/>
              </a:rPr>
              <a:t>Bolton (1945-2006) </a:t>
            </a:r>
            <a:r>
              <a:rPr lang="hu-HU" dirty="0">
                <a:latin typeface="Comic Sans MS" panose="030F0702030302020204" pitchFamily="66" charset="0"/>
              </a:rPr>
              <a:t>é</a:t>
            </a:r>
            <a:r>
              <a:rPr lang="hu-HU" dirty="0" smtClean="0">
                <a:latin typeface="Comic Sans MS" panose="030F0702030302020204" pitchFamily="66" charset="0"/>
              </a:rPr>
              <a:t>lete végigkíséri az újcirkusz és a szociális cirkusz születését.</a:t>
            </a:r>
          </a:p>
          <a:p>
            <a:r>
              <a:rPr lang="hu-HU" dirty="0" smtClean="0">
                <a:latin typeface="Comic Sans MS" panose="030F0702030302020204" pitchFamily="66" charset="0"/>
              </a:rPr>
              <a:t>Felépítése:</a:t>
            </a:r>
          </a:p>
          <a:p>
            <a:pPr lvl="1"/>
            <a:r>
              <a:rPr lang="hu-HU" dirty="0" smtClean="0">
                <a:latin typeface="Comic Sans MS" panose="030F0702030302020204" pitchFamily="66" charset="0"/>
              </a:rPr>
              <a:t>a 6 gyermekkori kulcsmomentum – Bolton keze</a:t>
            </a:r>
          </a:p>
          <a:p>
            <a:pPr lvl="1"/>
            <a:r>
              <a:rPr lang="hu-HU" dirty="0" smtClean="0">
                <a:latin typeface="Comic Sans MS" panose="030F0702030302020204" pitchFamily="66" charset="0"/>
              </a:rPr>
              <a:t>a cirkusz reprezentációja a kultúrában – hogyan telik meg a cirkusz a kultúrában mindazzal a </a:t>
            </a:r>
            <a:r>
              <a:rPr lang="hu-HU" dirty="0" err="1" smtClean="0">
                <a:latin typeface="Comic Sans MS" panose="030F0702030302020204" pitchFamily="66" charset="0"/>
              </a:rPr>
              <a:t>szimbólikus</a:t>
            </a:r>
            <a:r>
              <a:rPr lang="hu-HU" dirty="0" smtClean="0">
                <a:latin typeface="Comic Sans MS" panose="030F0702030302020204" pitchFamily="66" charset="0"/>
              </a:rPr>
              <a:t> jelentéstartalommal, ami által </a:t>
            </a:r>
            <a:r>
              <a:rPr lang="hu-HU" i="1" dirty="0" smtClean="0">
                <a:latin typeface="Comic Sans MS" panose="030F0702030302020204" pitchFamily="66" charset="0"/>
              </a:rPr>
              <a:t>a cirkusz a gyermekkor valamennyi fontos aspektusát magában egyesíti</a:t>
            </a:r>
            <a:r>
              <a:rPr lang="hu-HU" dirty="0" smtClean="0">
                <a:latin typeface="Comic Sans MS" panose="030F0702030302020204" pitchFamily="66" charset="0"/>
              </a:rPr>
              <a:t>.</a:t>
            </a:r>
          </a:p>
          <a:p>
            <a:pPr lvl="1"/>
            <a:r>
              <a:rPr lang="hu-HU" dirty="0" smtClean="0">
                <a:latin typeface="Comic Sans MS" panose="030F0702030302020204" pitchFamily="66" charset="0"/>
              </a:rPr>
              <a:t>a cirkusz lehetőségei a  6 terület helyes fejlesztésében.</a:t>
            </a:r>
          </a:p>
          <a:p>
            <a:endParaRPr lang="hu-H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33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Comic Sans MS" panose="030F0702030302020204" pitchFamily="66" charset="0"/>
              </a:rPr>
              <a:t>Bolton Keze</a:t>
            </a:r>
            <a:endParaRPr lang="hu-HU" dirty="0">
              <a:latin typeface="Comic Sans MS" panose="030F0702030302020204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>
                <a:latin typeface="Comic Sans MS" panose="030F0702030302020204" pitchFamily="66" charset="0"/>
              </a:rPr>
              <a:t>6 terület, </a:t>
            </a:r>
            <a:r>
              <a:rPr lang="hu-HU" dirty="0" smtClean="0">
                <a:latin typeface="Comic Sans MS" panose="030F0702030302020204" pitchFamily="66" charset="0"/>
              </a:rPr>
              <a:t>amiken a </a:t>
            </a:r>
            <a:r>
              <a:rPr lang="hu-HU" dirty="0">
                <a:latin typeface="Comic Sans MS" panose="030F0702030302020204" pitchFamily="66" charset="0"/>
              </a:rPr>
              <a:t>gyereknek </a:t>
            </a:r>
            <a:r>
              <a:rPr lang="hu-HU" dirty="0" smtClean="0">
                <a:latin typeface="Comic Sans MS" panose="030F0702030302020204" pitchFamily="66" charset="0"/>
              </a:rPr>
              <a:t>szüksége van a megfelelő tapasztalatok megszerzésére, ahhoz, hogy érett személyiséggé, felnőtté </a:t>
            </a:r>
            <a:r>
              <a:rPr lang="hu-HU" dirty="0" err="1" smtClean="0">
                <a:latin typeface="Comic Sans MS" panose="030F0702030302020204" pitchFamily="66" charset="0"/>
              </a:rPr>
              <a:t>válljon</a:t>
            </a:r>
            <a:r>
              <a:rPr lang="hu-HU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hu-HU" dirty="0" smtClean="0">
                <a:latin typeface="Comic Sans MS" panose="030F0702030302020204" pitchFamily="66" charset="0"/>
              </a:rPr>
              <a:t>ha </a:t>
            </a:r>
            <a:r>
              <a:rPr lang="hu-HU" dirty="0">
                <a:latin typeface="Comic Sans MS" panose="030F0702030302020204" pitchFamily="66" charset="0"/>
              </a:rPr>
              <a:t>nem jut </a:t>
            </a:r>
            <a:r>
              <a:rPr lang="hu-HU" dirty="0" err="1" smtClean="0">
                <a:latin typeface="Comic Sans MS" panose="030F0702030302020204" pitchFamily="66" charset="0"/>
              </a:rPr>
              <a:t>ezehez</a:t>
            </a:r>
            <a:r>
              <a:rPr lang="hu-HU" dirty="0" smtClean="0">
                <a:latin typeface="Comic Sans MS" panose="030F0702030302020204" pitchFamily="66" charset="0"/>
              </a:rPr>
              <a:t> </a:t>
            </a:r>
            <a:r>
              <a:rPr lang="hu-HU" dirty="0">
                <a:latin typeface="Comic Sans MS" panose="030F0702030302020204" pitchFamily="66" charset="0"/>
              </a:rPr>
              <a:t>az egyén, akkor megreked egy korai fejlődési stádiumban, infantilis </a:t>
            </a:r>
            <a:r>
              <a:rPr lang="hu-HU" dirty="0" smtClean="0">
                <a:latin typeface="Comic Sans MS" panose="030F0702030302020204" pitchFamily="66" charset="0"/>
              </a:rPr>
              <a:t>marad, be kell ezeket az élményeket pótolnia.</a:t>
            </a:r>
          </a:p>
          <a:p>
            <a:r>
              <a:rPr lang="hu-HU" dirty="0" smtClean="0">
                <a:latin typeface="Comic Sans MS" panose="030F0702030302020204" pitchFamily="66" charset="0"/>
              </a:rPr>
              <a:t>A nyugati civilizációban/fogyasztói társadalomban baj van ezeken a területeken a gyerekek életében.</a:t>
            </a:r>
          </a:p>
          <a:p>
            <a:r>
              <a:rPr lang="hu-HU" dirty="0" smtClean="0">
                <a:latin typeface="Comic Sans MS" panose="030F0702030302020204" pitchFamily="66" charset="0"/>
              </a:rPr>
              <a:t>Infantilis </a:t>
            </a:r>
            <a:r>
              <a:rPr lang="hu-HU" dirty="0">
                <a:latin typeface="Comic Sans MS" panose="030F0702030302020204" pitchFamily="66" charset="0"/>
              </a:rPr>
              <a:t>a </a:t>
            </a:r>
            <a:r>
              <a:rPr lang="hu-HU" dirty="0" smtClean="0">
                <a:latin typeface="Comic Sans MS" panose="030F0702030302020204" pitchFamily="66" charset="0"/>
              </a:rPr>
              <a:t>társadalmunk, értékrendjében sokszor elébe helyezi </a:t>
            </a:r>
            <a:r>
              <a:rPr lang="hu-HU" dirty="0">
                <a:latin typeface="Comic Sans MS" panose="030F0702030302020204" pitchFamily="66" charset="0"/>
              </a:rPr>
              <a:t>a fiatalságot, az érett </a:t>
            </a:r>
            <a:r>
              <a:rPr lang="hu-HU" dirty="0" smtClean="0">
                <a:latin typeface="Comic Sans MS" panose="030F0702030302020204" pitchFamily="66" charset="0"/>
              </a:rPr>
              <a:t>személyiségnél.</a:t>
            </a:r>
          </a:p>
          <a:p>
            <a:r>
              <a:rPr lang="hu-HU" dirty="0" smtClean="0">
                <a:latin typeface="Comic Sans MS" panose="030F0702030302020204" pitchFamily="66" charset="0"/>
              </a:rPr>
              <a:t>Korrektív élmény lehet a cirkuszban kiteljesíteni ezeket a területeket.</a:t>
            </a:r>
            <a:endParaRPr lang="hu-HU" dirty="0">
              <a:latin typeface="Comic Sans MS" panose="030F0702030302020204" pitchFamily="66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2831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685" y="685800"/>
            <a:ext cx="6366980" cy="5019675"/>
          </a:xfrm>
        </p:spPr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1886989" y="1471353"/>
            <a:ext cx="3657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dirty="0" smtClean="0"/>
              <a:t>MUNKA                            ÉN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4721629" y="2219498"/>
            <a:ext cx="147966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dirty="0" smtClean="0"/>
              <a:t>KOCKÁZAT</a:t>
            </a:r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2635134" y="3010971"/>
            <a:ext cx="148797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dirty="0" smtClean="0"/>
              <a:t>VIDÁMSÁG</a:t>
            </a:r>
            <a:endParaRPr lang="hu-HU" dirty="0"/>
          </a:p>
        </p:txBody>
      </p:sp>
      <p:sp>
        <p:nvSpPr>
          <p:cNvPr id="9" name="Szövegdoboz 8"/>
          <p:cNvSpPr txBox="1"/>
          <p:nvPr/>
        </p:nvSpPr>
        <p:spPr>
          <a:xfrm>
            <a:off x="4862946" y="3110724"/>
            <a:ext cx="119703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dirty="0" smtClean="0"/>
              <a:t>BIZALOM</a:t>
            </a:r>
            <a:endParaRPr lang="hu-HU" dirty="0"/>
          </a:p>
        </p:txBody>
      </p:sp>
      <p:sp>
        <p:nvSpPr>
          <p:cNvPr id="10" name="Szövegdoboz 9"/>
          <p:cNvSpPr txBox="1"/>
          <p:nvPr/>
        </p:nvSpPr>
        <p:spPr>
          <a:xfrm>
            <a:off x="4194175" y="3753196"/>
            <a:ext cx="161935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 smtClean="0"/>
              <a:t>ÁLMODOZÁS</a:t>
            </a:r>
            <a:endParaRPr lang="hu-HU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3767684" y="4409731"/>
            <a:ext cx="3553810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r>
              <a:rPr lang="hu-HU" sz="1400" i="1" dirty="0" smtClean="0"/>
              <a:t>REG BOLTON KEZE</a:t>
            </a:r>
          </a:p>
          <a:p>
            <a:endParaRPr lang="hu-HU" dirty="0"/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77972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Comic Sans MS" panose="030F0702030302020204" pitchFamily="66" charset="0"/>
              </a:rPr>
              <a:t>Vidámság</a:t>
            </a:r>
            <a:endParaRPr lang="hu-HU" dirty="0">
              <a:latin typeface="Comic Sans MS" panose="030F0702030302020204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latin typeface="Comic Sans MS" panose="030F0702030302020204" pitchFamily="66" charset="0"/>
              </a:rPr>
              <a:t>Humor, vidámság, nevetés, móka, szórakozás</a:t>
            </a:r>
          </a:p>
          <a:p>
            <a:r>
              <a:rPr lang="hu-HU" dirty="0" smtClean="0">
                <a:latin typeface="Comic Sans MS" panose="030F0702030302020204" pitchFamily="66" charset="0"/>
              </a:rPr>
              <a:t>Ez köt össze minden aspektust.</a:t>
            </a:r>
          </a:p>
          <a:p>
            <a:r>
              <a:rPr lang="hu-HU" dirty="0" smtClean="0">
                <a:latin typeface="Comic Sans MS" panose="030F0702030302020204" pitchFamily="66" charset="0"/>
              </a:rPr>
              <a:t>Nem lehet definiálni vagy kikényszeríteni. Nincs recept, nincs elmélet.</a:t>
            </a:r>
          </a:p>
          <a:p>
            <a:r>
              <a:rPr lang="hu-HU" dirty="0" smtClean="0">
                <a:latin typeface="Comic Sans MS" panose="030F0702030302020204" pitchFamily="66" charset="0"/>
              </a:rPr>
              <a:t>Vannak gyerekek, akik minden helyzetben bohócok. És a cirkuszban a többiek is azok lehetnek.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2221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>
                <a:latin typeface="Comic Sans MS" panose="030F0702030302020204" pitchFamily="66" charset="0"/>
              </a:rPr>
              <a:t>éN</a:t>
            </a:r>
            <a:endParaRPr lang="hu-HU" dirty="0">
              <a:latin typeface="Comic Sans MS" panose="030F0702030302020204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Önkép</a:t>
            </a:r>
            <a:r>
              <a:rPr lang="hu-HU" dirty="0" smtClean="0"/>
              <a:t>, identitás, individuum, </a:t>
            </a:r>
            <a:r>
              <a:rPr lang="hu-HU" dirty="0" err="1" smtClean="0"/>
              <a:t>önrefelexió</a:t>
            </a:r>
            <a:endParaRPr lang="hu-HU" dirty="0"/>
          </a:p>
          <a:p>
            <a:r>
              <a:rPr lang="hu-HU" dirty="0" smtClean="0"/>
              <a:t>Nem csak önbizalom és abból a helyes mértéket kell megtalálni.</a:t>
            </a:r>
          </a:p>
          <a:p>
            <a:r>
              <a:rPr lang="hu-HU" dirty="0" smtClean="0"/>
              <a:t>A fogyasztói gépezetben egy </a:t>
            </a:r>
            <a:r>
              <a:rPr lang="hu-HU" dirty="0" err="1" smtClean="0"/>
              <a:t>árúvá</a:t>
            </a:r>
            <a:r>
              <a:rPr lang="hu-HU" dirty="0" smtClean="0"/>
              <a:t> vált a gyerekek/fiatalok stílusa, </a:t>
            </a:r>
            <a:r>
              <a:rPr lang="hu-HU" dirty="0" err="1" smtClean="0"/>
              <a:t>izlése</a:t>
            </a:r>
            <a:r>
              <a:rPr lang="hu-HU" dirty="0" smtClean="0"/>
              <a:t>, a vágyaik, a figyelmük, a hobbijuk, a szórakozásuk.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8546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Comic Sans MS" panose="030F0702030302020204" pitchFamily="66" charset="0"/>
              </a:rPr>
              <a:t>Kockázat</a:t>
            </a:r>
            <a:endParaRPr lang="hu-HU" dirty="0">
              <a:latin typeface="Comic Sans MS" panose="030F0702030302020204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hu-HU" dirty="0" smtClean="0">
                <a:latin typeface="Comic Sans MS" panose="030F0702030302020204" pitchFamily="66" charset="0"/>
              </a:rPr>
              <a:t>Félelem, bátorság, kaland</a:t>
            </a:r>
          </a:p>
          <a:p>
            <a:pPr lvl="0"/>
            <a:r>
              <a:rPr lang="hu-HU" dirty="0" smtClean="0">
                <a:latin typeface="Comic Sans MS" panose="030F0702030302020204" pitchFamily="66" charset="0"/>
              </a:rPr>
              <a:t>minden </a:t>
            </a:r>
            <a:r>
              <a:rPr lang="hu-HU" dirty="0">
                <a:latin typeface="Comic Sans MS" panose="030F0702030302020204" pitchFamily="66" charset="0"/>
              </a:rPr>
              <a:t>gyermeki életkorban kulcsfontosságú </a:t>
            </a:r>
            <a:r>
              <a:rPr lang="hu-HU" dirty="0" smtClean="0">
                <a:latin typeface="Comic Sans MS" panose="030F0702030302020204" pitchFamily="66" charset="0"/>
              </a:rPr>
              <a:t>fizikailag </a:t>
            </a:r>
            <a:r>
              <a:rPr lang="hu-HU" dirty="0">
                <a:latin typeface="Comic Sans MS" panose="030F0702030302020204" pitchFamily="66" charset="0"/>
              </a:rPr>
              <a:t>és érzelmileg </a:t>
            </a:r>
            <a:r>
              <a:rPr lang="hu-HU" dirty="0" smtClean="0">
                <a:latin typeface="Comic Sans MS" panose="030F0702030302020204" pitchFamily="66" charset="0"/>
              </a:rPr>
              <a:t>is.</a:t>
            </a:r>
          </a:p>
          <a:p>
            <a:pPr lvl="0"/>
            <a:r>
              <a:rPr lang="hu-HU" dirty="0" smtClean="0">
                <a:latin typeface="Comic Sans MS" panose="030F0702030302020204" pitchFamily="66" charset="0"/>
              </a:rPr>
              <a:t>A </a:t>
            </a:r>
            <a:r>
              <a:rPr lang="hu-HU" dirty="0">
                <a:latin typeface="Comic Sans MS" panose="030F0702030302020204" pitchFamily="66" charset="0"/>
              </a:rPr>
              <a:t>nyugati társadalmak a </a:t>
            </a:r>
            <a:r>
              <a:rPr lang="hu-HU" dirty="0" err="1" smtClean="0">
                <a:latin typeface="Comic Sans MS" panose="030F0702030302020204" pitchFamily="66" charset="0"/>
              </a:rPr>
              <a:t>legtúlvédőbbek</a:t>
            </a:r>
            <a:r>
              <a:rPr lang="hu-HU" dirty="0" smtClean="0">
                <a:latin typeface="Comic Sans MS" panose="030F0702030302020204" pitchFamily="66" charset="0"/>
              </a:rPr>
              <a:t> </a:t>
            </a:r>
            <a:r>
              <a:rPr lang="hu-HU" dirty="0">
                <a:latin typeface="Comic Sans MS" panose="030F0702030302020204" pitchFamily="66" charset="0"/>
              </a:rPr>
              <a:t>és erre is épül biznisz, mint </a:t>
            </a:r>
            <a:r>
              <a:rPr lang="hu-HU" dirty="0" err="1">
                <a:latin typeface="Comic Sans MS" panose="030F0702030302020204" pitchFamily="66" charset="0"/>
              </a:rPr>
              <a:t>pl</a:t>
            </a:r>
            <a:r>
              <a:rPr lang="hu-HU" dirty="0">
                <a:latin typeface="Comic Sans MS" panose="030F0702030302020204" pitchFamily="66" charset="0"/>
              </a:rPr>
              <a:t> a </a:t>
            </a:r>
            <a:r>
              <a:rPr lang="hu-HU" dirty="0" smtClean="0">
                <a:latin typeface="Comic Sans MS" panose="030F0702030302020204" pitchFamily="66" charset="0"/>
              </a:rPr>
              <a:t>biztosítócégek.</a:t>
            </a:r>
          </a:p>
          <a:p>
            <a:pPr lvl="0"/>
            <a:r>
              <a:rPr lang="hu-HU" dirty="0" smtClean="0">
                <a:latin typeface="Comic Sans MS" panose="030F0702030302020204" pitchFamily="66" charset="0"/>
              </a:rPr>
              <a:t>Vajon </a:t>
            </a:r>
            <a:r>
              <a:rPr lang="hu-HU" dirty="0" err="1">
                <a:latin typeface="Comic Sans MS" panose="030F0702030302020204" pitchFamily="66" charset="0"/>
              </a:rPr>
              <a:t>egykerekűzni</a:t>
            </a:r>
            <a:r>
              <a:rPr lang="hu-HU" dirty="0">
                <a:latin typeface="Comic Sans MS" panose="030F0702030302020204" pitchFamily="66" charset="0"/>
              </a:rPr>
              <a:t> bukósisakban is </a:t>
            </a:r>
            <a:r>
              <a:rPr lang="hu-HU" dirty="0" smtClean="0">
                <a:latin typeface="Comic Sans MS" panose="030F0702030302020204" pitchFamily="66" charset="0"/>
              </a:rPr>
              <a:t>ugyanolyan jó? Az </a:t>
            </a:r>
            <a:r>
              <a:rPr lang="hu-HU" dirty="0">
                <a:latin typeface="Comic Sans MS" panose="030F0702030302020204" pitchFamily="66" charset="0"/>
              </a:rPr>
              <a:t>egyensúlyvesztés felnőtt fóbiákat hoz </a:t>
            </a:r>
            <a:endParaRPr lang="hu-HU" dirty="0">
              <a:latin typeface="Comic Sans MS" panose="030F0702030302020204" pitchFamily="66" charset="0"/>
            </a:endParaRPr>
          </a:p>
          <a:p>
            <a:pPr marL="0" lvl="0" indent="0">
              <a:buNone/>
            </a:pPr>
            <a:r>
              <a:rPr lang="hu-HU" dirty="0" smtClean="0">
                <a:latin typeface="Comic Sans MS" panose="030F0702030302020204" pitchFamily="66" charset="0"/>
              </a:rPr>
              <a:t>elő </a:t>
            </a:r>
            <a:r>
              <a:rPr lang="hu-HU" dirty="0">
                <a:latin typeface="Comic Sans MS" panose="030F0702030302020204" pitchFamily="66" charset="0"/>
              </a:rPr>
              <a:t>– pedig pont ezért csinálják a gyerekek.</a:t>
            </a:r>
          </a:p>
          <a:p>
            <a:r>
              <a:rPr lang="hu-HU" dirty="0">
                <a:latin typeface="Comic Sans MS" panose="030F0702030302020204" pitchFamily="66" charset="0"/>
              </a:rPr>
              <a:t>vajon ha megvan a gyerek életében elég „vertigo </a:t>
            </a:r>
            <a:r>
              <a:rPr lang="hu-HU" dirty="0" err="1">
                <a:latin typeface="Comic Sans MS" panose="030F0702030302020204" pitchFamily="66" charset="0"/>
              </a:rPr>
              <a:t>moment</a:t>
            </a:r>
            <a:r>
              <a:rPr lang="hu-HU" dirty="0">
                <a:latin typeface="Comic Sans MS" panose="030F0702030302020204" pitchFamily="66" charset="0"/>
              </a:rPr>
              <a:t>” és extrém szerepekben próbálhatja </a:t>
            </a:r>
            <a:r>
              <a:rPr lang="hu-HU" dirty="0" smtClean="0">
                <a:latin typeface="Comic Sans MS" panose="030F0702030302020204" pitchFamily="66" charset="0"/>
              </a:rPr>
              <a:t>ki</a:t>
            </a:r>
          </a:p>
          <a:p>
            <a:pPr marL="0" indent="0">
              <a:buNone/>
            </a:pPr>
            <a:r>
              <a:rPr lang="hu-HU" dirty="0" smtClean="0">
                <a:latin typeface="Comic Sans MS" panose="030F0702030302020204" pitchFamily="66" charset="0"/>
              </a:rPr>
              <a:t>magát </a:t>
            </a:r>
            <a:r>
              <a:rPr lang="hu-HU" dirty="0">
                <a:latin typeface="Comic Sans MS" panose="030F0702030302020204" pitchFamily="66" charset="0"/>
              </a:rPr>
              <a:t>akkor is fog ájulásig inni/</a:t>
            </a:r>
            <a:r>
              <a:rPr lang="hu-HU" dirty="0" err="1">
                <a:latin typeface="Comic Sans MS" panose="030F0702030302020204" pitchFamily="66" charset="0"/>
              </a:rPr>
              <a:t>drogozni</a:t>
            </a:r>
            <a:r>
              <a:rPr lang="hu-HU" dirty="0">
                <a:latin typeface="Comic Sans MS" panose="030F0702030302020204" pitchFamily="66" charset="0"/>
              </a:rPr>
              <a:t>, veszélyes szexuális kapcsolatokat keresni </a:t>
            </a:r>
            <a:r>
              <a:rPr lang="hu-HU" dirty="0" smtClean="0">
                <a:latin typeface="Comic Sans MS" panose="030F0702030302020204" pitchFamily="66" charset="0"/>
              </a:rPr>
              <a:t>stb</a:t>
            </a:r>
            <a:r>
              <a:rPr lang="hu-HU" dirty="0">
                <a:latin typeface="Comic Sans MS" panose="030F0702030302020204" pitchFamily="66" charset="0"/>
              </a:rPr>
              <a:t>.</a:t>
            </a:r>
            <a:r>
              <a:rPr lang="hu-HU" dirty="0" smtClean="0">
                <a:latin typeface="Comic Sans MS" panose="030F0702030302020204" pitchFamily="66" charset="0"/>
              </a:rPr>
              <a:t>?</a:t>
            </a:r>
            <a:endParaRPr lang="hu-HU" dirty="0">
              <a:latin typeface="Comic Sans MS" panose="030F0702030302020204" pitchFamily="66" charset="0"/>
            </a:endParaRPr>
          </a:p>
          <a:p>
            <a:r>
              <a:rPr lang="hu-HU" dirty="0">
                <a:latin typeface="Comic Sans MS" panose="030F0702030302020204" pitchFamily="66" charset="0"/>
              </a:rPr>
              <a:t>és aztán felnőttkorban eladja nekünk  az </a:t>
            </a:r>
            <a:r>
              <a:rPr lang="hu-HU" dirty="0" smtClean="0">
                <a:latin typeface="Comic Sans MS" panose="030F0702030302020204" pitchFamily="66" charset="0"/>
              </a:rPr>
              <a:t>fogyasztóipar </a:t>
            </a:r>
            <a:r>
              <a:rPr lang="hu-HU" dirty="0">
                <a:latin typeface="Comic Sans MS" panose="030F0702030302020204" pitchFamily="66" charset="0"/>
              </a:rPr>
              <a:t>a meg nem élt kockázatot, </a:t>
            </a:r>
            <a:r>
              <a:rPr lang="hu-HU" dirty="0" smtClean="0">
                <a:latin typeface="Comic Sans MS" panose="030F0702030302020204" pitchFamily="66" charset="0"/>
              </a:rPr>
              <a:t>hogy menjünk</a:t>
            </a:r>
          </a:p>
          <a:p>
            <a:pPr marL="0" indent="0">
              <a:buNone/>
            </a:pPr>
            <a:r>
              <a:rPr lang="hu-HU" dirty="0" err="1" smtClean="0">
                <a:latin typeface="Comic Sans MS" panose="030F0702030302020204" pitchFamily="66" charset="0"/>
              </a:rPr>
              <a:t>siklóernyőzni</a:t>
            </a:r>
            <a:r>
              <a:rPr lang="hu-HU" dirty="0">
                <a:latin typeface="Comic Sans MS" panose="030F0702030302020204" pitchFamily="66" charset="0"/>
              </a:rPr>
              <a:t>, vad </a:t>
            </a:r>
            <a:r>
              <a:rPr lang="hu-HU" dirty="0" smtClean="0">
                <a:latin typeface="Comic Sans MS" panose="030F0702030302020204" pitchFamily="66" charset="0"/>
              </a:rPr>
              <a:t>vízi </a:t>
            </a:r>
            <a:r>
              <a:rPr lang="hu-HU" dirty="0">
                <a:latin typeface="Comic Sans MS" panose="030F0702030302020204" pitchFamily="66" charset="0"/>
              </a:rPr>
              <a:t>evezésre </a:t>
            </a:r>
            <a:r>
              <a:rPr lang="hu-HU" dirty="0" smtClean="0">
                <a:latin typeface="Comic Sans MS" panose="030F0702030302020204" pitchFamily="66" charset="0"/>
              </a:rPr>
              <a:t>stb. Márpedig </a:t>
            </a:r>
            <a:r>
              <a:rPr lang="hu-HU" dirty="0">
                <a:latin typeface="Comic Sans MS" panose="030F0702030302020204" pitchFamily="66" charset="0"/>
              </a:rPr>
              <a:t>Bolton szerint </a:t>
            </a:r>
            <a:r>
              <a:rPr lang="hu-HU" dirty="0" err="1">
                <a:latin typeface="Comic Sans MS" panose="030F0702030302020204" pitchFamily="66" charset="0"/>
              </a:rPr>
              <a:t>kockézatválallásra</a:t>
            </a:r>
            <a:r>
              <a:rPr lang="hu-HU" dirty="0">
                <a:latin typeface="Comic Sans MS" panose="030F0702030302020204" pitchFamily="66" charset="0"/>
              </a:rPr>
              <a:t> </a:t>
            </a:r>
            <a:r>
              <a:rPr lang="hu-HU" dirty="0" smtClean="0">
                <a:latin typeface="Comic Sans MS" panose="030F0702030302020204" pitchFamily="66" charset="0"/>
              </a:rPr>
              <a:t>gyermekkorban</a:t>
            </a:r>
          </a:p>
          <a:p>
            <a:pPr marL="0" indent="0">
              <a:buNone/>
            </a:pPr>
            <a:r>
              <a:rPr lang="hu-HU" dirty="0" smtClean="0">
                <a:latin typeface="Comic Sans MS" panose="030F0702030302020204" pitchFamily="66" charset="0"/>
              </a:rPr>
              <a:t>van </a:t>
            </a:r>
            <a:r>
              <a:rPr lang="hu-HU" dirty="0">
                <a:latin typeface="Comic Sans MS" panose="030F0702030302020204" pitchFamily="66" charset="0"/>
              </a:rPr>
              <a:t>szükség, akkor van itt az ideje.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3336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Comic Sans MS" panose="030F0702030302020204" pitchFamily="66" charset="0"/>
              </a:rPr>
              <a:t>Bizalom, érintés</a:t>
            </a:r>
            <a:endParaRPr lang="hu-HU" dirty="0">
              <a:latin typeface="Comic Sans MS" panose="030F0702030302020204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 smtClean="0"/>
              <a:t>Bizalom, érintés, együttműködés</a:t>
            </a:r>
          </a:p>
          <a:p>
            <a:pPr lvl="0"/>
            <a:r>
              <a:rPr lang="hu-HU" dirty="0" smtClean="0"/>
              <a:t>Bolton </a:t>
            </a:r>
            <a:r>
              <a:rPr lang="hu-HU" dirty="0"/>
              <a:t>a </a:t>
            </a:r>
            <a:r>
              <a:rPr lang="hu-HU" dirty="0" smtClean="0"/>
              <a:t>pedofíliától való félelem miatti érintéshiányról </a:t>
            </a:r>
            <a:r>
              <a:rPr lang="hu-HU" dirty="0"/>
              <a:t>és </a:t>
            </a:r>
            <a:r>
              <a:rPr lang="hu-HU" dirty="0" smtClean="0"/>
              <a:t>a </a:t>
            </a:r>
            <a:r>
              <a:rPr lang="hu-HU" dirty="0"/>
              <a:t>nyugati </a:t>
            </a:r>
            <a:r>
              <a:rPr lang="hu-HU" dirty="0" smtClean="0"/>
              <a:t>kultúra </a:t>
            </a:r>
            <a:r>
              <a:rPr lang="hu-HU" dirty="0"/>
              <a:t>általános érintéshiányáról beszél, pedig „milyen jó volt amikor régen minden gyerek együtt játszott az </a:t>
            </a:r>
            <a:r>
              <a:rPr lang="hu-HU" dirty="0" smtClean="0"/>
              <a:t>udvaron”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9005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Comic Sans MS" panose="030F0702030302020204" pitchFamily="66" charset="0"/>
              </a:rPr>
              <a:t>álmodozás</a:t>
            </a:r>
            <a:endParaRPr lang="hu-HU" dirty="0">
              <a:latin typeface="Comic Sans MS" panose="030F0702030302020204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latin typeface="Comic Sans MS" panose="030F0702030302020204" pitchFamily="66" charset="0"/>
              </a:rPr>
              <a:t>Álmok, vágyak, képzelet, szimbolika</a:t>
            </a:r>
          </a:p>
          <a:p>
            <a:pPr lvl="0"/>
            <a:r>
              <a:rPr lang="hu-HU" dirty="0" smtClean="0">
                <a:latin typeface="Comic Sans MS" panose="030F0702030302020204" pitchFamily="66" charset="0"/>
              </a:rPr>
              <a:t>a </a:t>
            </a:r>
            <a:r>
              <a:rPr lang="hu-HU" dirty="0">
                <a:latin typeface="Comic Sans MS" panose="030F0702030302020204" pitchFamily="66" charset="0"/>
              </a:rPr>
              <a:t>meseipar, a </a:t>
            </a:r>
            <a:r>
              <a:rPr lang="hu-HU" dirty="0">
                <a:latin typeface="Comic Sans MS" panose="030F0702030302020204" pitchFamily="66" charset="0"/>
              </a:rPr>
              <a:t>D</a:t>
            </a:r>
            <a:r>
              <a:rPr lang="hu-HU" dirty="0" smtClean="0">
                <a:latin typeface="Comic Sans MS" panose="030F0702030302020204" pitchFamily="66" charset="0"/>
              </a:rPr>
              <a:t>isney</a:t>
            </a:r>
            <a:r>
              <a:rPr lang="hu-HU" dirty="0">
                <a:latin typeface="Comic Sans MS" panose="030F0702030302020204" pitchFamily="66" charset="0"/>
              </a:rPr>
              <a:t>, a filmek, a </a:t>
            </a:r>
            <a:r>
              <a:rPr lang="hu-HU" dirty="0" smtClean="0">
                <a:latin typeface="Comic Sans MS" panose="030F0702030302020204" pitchFamily="66" charset="0"/>
              </a:rPr>
              <a:t>műanyagjátékok </a:t>
            </a:r>
            <a:r>
              <a:rPr lang="hu-HU" dirty="0">
                <a:latin typeface="Comic Sans MS" panose="030F0702030302020204" pitchFamily="66" charset="0"/>
              </a:rPr>
              <a:t>irányított </a:t>
            </a:r>
            <a:r>
              <a:rPr lang="hu-HU" dirty="0" smtClean="0">
                <a:latin typeface="Comic Sans MS" panose="030F0702030302020204" pitchFamily="66" charset="0"/>
              </a:rPr>
              <a:t>világa.</a:t>
            </a:r>
          </a:p>
          <a:p>
            <a:pPr lvl="0"/>
            <a:r>
              <a:rPr lang="hu-HU" dirty="0" smtClean="0">
                <a:latin typeface="Comic Sans MS" panose="030F0702030302020204" pitchFamily="66" charset="0"/>
              </a:rPr>
              <a:t>Bolton </a:t>
            </a:r>
            <a:r>
              <a:rPr lang="hu-HU" dirty="0">
                <a:latin typeface="Comic Sans MS" panose="030F0702030302020204" pitchFamily="66" charset="0"/>
              </a:rPr>
              <a:t>szerint felnőttkorban a „kövesd az álmaidat” hozzáállás, ami miatt </a:t>
            </a:r>
            <a:r>
              <a:rPr lang="hu-HU" dirty="0" smtClean="0">
                <a:latin typeface="Comic Sans MS" panose="030F0702030302020204" pitchFamily="66" charset="0"/>
              </a:rPr>
              <a:t>ember</a:t>
            </a:r>
          </a:p>
          <a:p>
            <a:pPr marL="0" lvl="0" indent="0">
              <a:buNone/>
            </a:pPr>
            <a:r>
              <a:rPr lang="hu-HU" dirty="0" smtClean="0">
                <a:latin typeface="Comic Sans MS" panose="030F0702030302020204" pitchFamily="66" charset="0"/>
              </a:rPr>
              <a:t>elhagyják </a:t>
            </a:r>
            <a:r>
              <a:rPr lang="hu-HU" dirty="0">
                <a:latin typeface="Comic Sans MS" panose="030F0702030302020204" pitchFamily="66" charset="0"/>
              </a:rPr>
              <a:t>a </a:t>
            </a:r>
            <a:r>
              <a:rPr lang="hu-HU" dirty="0" smtClean="0">
                <a:latin typeface="Comic Sans MS" panose="030F0702030302020204" pitchFamily="66" charset="0"/>
              </a:rPr>
              <a:t>családjaikat, egy </a:t>
            </a:r>
            <a:r>
              <a:rPr lang="hu-HU" dirty="0">
                <a:latin typeface="Comic Sans MS" panose="030F0702030302020204" pitchFamily="66" charset="0"/>
              </a:rPr>
              <a:t>infantilis, mégis </a:t>
            </a:r>
            <a:r>
              <a:rPr lang="hu-HU" dirty="0" smtClean="0">
                <a:latin typeface="Comic Sans MS" panose="030F0702030302020204" pitchFamily="66" charset="0"/>
              </a:rPr>
              <a:t>elfogadott reakció. </a:t>
            </a:r>
          </a:p>
          <a:p>
            <a:pPr marL="0" lvl="0" indent="0">
              <a:buNone/>
            </a:pPr>
            <a:r>
              <a:rPr lang="hu-HU" dirty="0" smtClean="0">
                <a:latin typeface="Comic Sans MS" panose="030F0702030302020204" pitchFamily="66" charset="0"/>
              </a:rPr>
              <a:t>Pedig gyerekkorban </a:t>
            </a:r>
            <a:r>
              <a:rPr lang="hu-HU" dirty="0">
                <a:latin typeface="Comic Sans MS" panose="030F0702030302020204" pitchFamily="66" charset="0"/>
              </a:rPr>
              <a:t>kellett volna követni az álmainkat.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1532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betű">
  <a:themeElements>
    <a:clrScheme name="Fabetű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abetű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abetű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Fás világ</Template>
  <TotalTime>88</TotalTime>
  <Words>562</Words>
  <Application>Microsoft Office PowerPoint</Application>
  <PresentationFormat>Szélesvásznú</PresentationFormat>
  <Paragraphs>58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5" baseType="lpstr">
      <vt:lpstr>Comic Sans MS</vt:lpstr>
      <vt:lpstr>Rockwell</vt:lpstr>
      <vt:lpstr>Rockwell Condensed</vt:lpstr>
      <vt:lpstr>Wingdings</vt:lpstr>
      <vt:lpstr>Fabetű</vt:lpstr>
      <vt:lpstr>Reg Bolton: Miért működik a cirkusz?</vt:lpstr>
      <vt:lpstr>PowerPoint-bemutató</vt:lpstr>
      <vt:lpstr>Bolton Keze</vt:lpstr>
      <vt:lpstr>PowerPoint-bemutató</vt:lpstr>
      <vt:lpstr>Vidámság</vt:lpstr>
      <vt:lpstr>éN</vt:lpstr>
      <vt:lpstr>Kockázat</vt:lpstr>
      <vt:lpstr>Bizalom, érintés</vt:lpstr>
      <vt:lpstr>álmodozás</vt:lpstr>
      <vt:lpstr>munka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 Bolton: Miért működik a cirkusz?</dc:title>
  <dc:creator>Windows-felhasználó</dc:creator>
  <cp:lastModifiedBy>Windows-felhasználó</cp:lastModifiedBy>
  <cp:revision>14</cp:revision>
  <dcterms:created xsi:type="dcterms:W3CDTF">2020-10-21T20:29:54Z</dcterms:created>
  <dcterms:modified xsi:type="dcterms:W3CDTF">2020-10-21T21:58:03Z</dcterms:modified>
</cp:coreProperties>
</file>